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media/image1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sldIdLst>
    <p:sldId id="256" r:id="rId3"/>
    <p:sldId id="277" r:id="rId4"/>
    <p:sldId id="285" r:id="rId5"/>
    <p:sldId id="288" r:id="rId6"/>
    <p:sldId id="289" r:id="rId7"/>
    <p:sldId id="290" r:id="rId8"/>
    <p:sldId id="292" r:id="rId9"/>
    <p:sldId id="286" r:id="rId10"/>
    <p:sldId id="291" r:id="rId11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17"/>
    </p:embeddedFont>
    <p:embeddedFont>
      <p:font typeface="Calibri" panose="020F0502020204030204" charset="0"/>
      <p:regular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秦 倩楠" initials="秦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23F0"/>
    <a:srgbClr val="6666FF"/>
    <a:srgbClr val="DD116F"/>
    <a:srgbClr val="FC4AB4"/>
    <a:srgbClr val="FF5050"/>
    <a:srgbClr val="FF8800"/>
    <a:srgbClr val="80F4C0"/>
    <a:srgbClr val="E64145"/>
    <a:srgbClr val="E97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 autoAdjust="0"/>
    <p:restoredTop sz="94696" autoAdjust="0"/>
  </p:normalViewPr>
  <p:slideViewPr>
    <p:cSldViewPr snapToGrid="0" snapToObjects="1">
      <p:cViewPr varScale="1">
        <p:scale>
          <a:sx n="140" d="100"/>
          <a:sy n="140" d="100"/>
        </p:scale>
        <p:origin x="84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BF52C-2900-ED47-BF31-436EF02CC6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E932C-7304-8F4C-AF7F-F339DE8A4C0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/private/var/folders/f9/814xp37909b2bc184rzx4wt80000gn/T/com.kingsoft.wpsoffice.mac/picturecompress_20230207144757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2385" y="0"/>
            <a:ext cx="9176385" cy="5146040"/>
          </a:xfrm>
          <a:prstGeom prst="rect">
            <a:avLst/>
          </a:prstGeom>
        </p:spPr>
      </p:pic>
      <p:pic>
        <p:nvPicPr>
          <p:cNvPr id="15" name="图片 14" descr="tintin_white_vertica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7290" y="1412875"/>
            <a:ext cx="1676400" cy="16764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056766" y="3037263"/>
            <a:ext cx="314388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it-IT" b="1" dirty="0">
                <a:solidFill>
                  <a:schemeClr val="bg1">
                    <a:lumMod val="85000"/>
                  </a:schemeClr>
                </a:solidFill>
                <a:effectLst/>
                <a:cs typeface="+mn-lt"/>
              </a:rPr>
              <a:t>以太坊入门第二课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effectLst/>
                <a:cs typeface="+mn-lt"/>
              </a:rPr>
              <a:t> Office Hour</a:t>
            </a:r>
            <a:endParaRPr lang="en-US" altLang="zh-CN" b="1" dirty="0">
              <a:solidFill>
                <a:schemeClr val="bg1">
                  <a:lumMod val="85000"/>
                </a:schemeClr>
              </a:solidFill>
              <a:effectLst/>
              <a:cs typeface="+mn-lt"/>
            </a:endParaRPr>
          </a:p>
          <a:p>
            <a:pPr algn="ctr"/>
            <a:endParaRPr lang="zh-CN" altLang="en-US" b="1" dirty="0">
              <a:solidFill>
                <a:schemeClr val="bg1">
                  <a:lumMod val="85000"/>
                </a:schemeClr>
              </a:solidFill>
              <a:effectLst/>
              <a:cs typeface="+mn-lt"/>
            </a:endParaRPr>
          </a:p>
          <a:p>
            <a:pPr algn="ctr"/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effectLst/>
                <a:cs typeface="+mn-lt"/>
              </a:rPr>
              <a:t>助教：吕宁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effectLst/>
              <a:cs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/>
          <p:nvPr/>
        </p:nvSpPr>
        <p:spPr>
          <a:xfrm>
            <a:off x="-55245" y="0"/>
            <a:ext cx="9199245" cy="5159375"/>
          </a:xfrm>
          <a:prstGeom prst="rect">
            <a:avLst/>
          </a:prstGeom>
          <a:gradFill>
            <a:gsLst>
              <a:gs pos="0">
                <a:srgbClr val="5F23F0"/>
              </a:gs>
              <a:gs pos="100000">
                <a:srgbClr val="E64145"/>
              </a:gs>
            </a:gsLst>
            <a:lin ang="2700006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7555" y="1657565"/>
            <a:ext cx="755904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it-IT" sz="28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、课程回顾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7555" y="3084830"/>
            <a:ext cx="7665085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FFE699"/>
              </a:buClr>
              <a:buFont typeface="Wingdings" panose="05000000000000000000" charset="0"/>
              <a:buChar char=""/>
            </a:pP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一笔交易的背后组成：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rawTransaction</a:t>
            </a:r>
            <a:endParaRPr lang="en-US" altLang="zh-CN" sz="1200" dirty="0">
              <a:solidFill>
                <a:schemeClr val="accent4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Clr>
                <a:srgbClr val="FFE699"/>
              </a:buClr>
              <a:buFont typeface="Wingdings" panose="05000000000000000000" charset="0"/>
              <a:buChar char=""/>
            </a:pP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ABI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编码：合约间调用或发送消息时的消息格式。来定义函数签名，参数编码，返回结果编码等</a:t>
            </a:r>
            <a:endParaRPr lang="en-US" altLang="zh-CN" sz="1200" dirty="0">
              <a:solidFill>
                <a:schemeClr val="accent4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Clr>
                <a:srgbClr val="FFE699"/>
              </a:buClr>
              <a:buFont typeface="Wingdings" panose="05000000000000000000" charset="0"/>
              <a:buChar char=""/>
            </a:pPr>
            <a:r>
              <a:rPr lang="en-US" altLang="zh-CN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EVM</a:t>
            </a:r>
            <a:r>
              <a:rPr lang="zh-CN" altLang="en-US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：合约执行引擎</a:t>
            </a:r>
            <a:endParaRPr lang="zh-CN" altLang="en-US" sz="1200" dirty="0" err="1">
              <a:solidFill>
                <a:schemeClr val="accent4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Clr>
                <a:srgbClr val="FFE699"/>
              </a:buClr>
              <a:buFont typeface="Wingdings" panose="05000000000000000000" charset="0"/>
              <a:buChar char=""/>
            </a:pPr>
            <a:r>
              <a:rPr lang="en-US" altLang="zh-CN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Solidity</a:t>
            </a:r>
            <a:r>
              <a:rPr lang="zh-CN" altLang="en-US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基础入门</a:t>
            </a:r>
            <a:endParaRPr lang="zh-CN" altLang="en-US" sz="1200" dirty="0" err="1">
              <a:solidFill>
                <a:schemeClr val="accent4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9" name="Google Shape;309;p34"/>
          <p:cNvSpPr txBox="1"/>
          <p:nvPr/>
        </p:nvSpPr>
        <p:spPr>
          <a:xfrm>
            <a:off x="426085" y="282575"/>
            <a:ext cx="1773555" cy="31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p>
            <a:pPr marL="0" lvl="0" indent="0" algn="di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>
                <a:solidFill>
                  <a:schemeClr val="lt1"/>
                </a:solidFill>
                <a:latin typeface="Poppins SemiBold" panose="00000500000000000000"/>
                <a:ea typeface="Poppins SemiBold" panose="00000500000000000000"/>
                <a:cs typeface="Poppins SemiBold" panose="00000500000000000000"/>
                <a:sym typeface="Poppins SemiBold" panose="00000500000000000000"/>
              </a:rPr>
              <a:t>TINTINLAND</a:t>
            </a:r>
            <a:endParaRPr lang="en-US" altLang="zh-CN" sz="2000">
              <a:solidFill>
                <a:schemeClr val="lt1"/>
              </a:solidFill>
              <a:latin typeface="Poppins SemiBold" panose="00000500000000000000"/>
              <a:ea typeface="Poppins SemiBold" panose="00000500000000000000"/>
              <a:cs typeface="Poppins SemiBold" panose="00000500000000000000"/>
              <a:sym typeface="Poppins SemiBold" panose="00000500000000000000"/>
            </a:endParaRPr>
          </a:p>
        </p:txBody>
      </p:sp>
      <p:sp>
        <p:nvSpPr>
          <p:cNvPr id="310" name="Google Shape;310;p34"/>
          <p:cNvSpPr/>
          <p:nvPr/>
        </p:nvSpPr>
        <p:spPr>
          <a:xfrm>
            <a:off x="388025" y="340900"/>
            <a:ext cx="38100" cy="17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3" name="图片 2" descr="以太坊#2-封面 [已恢复]-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4820" y="313690"/>
            <a:ext cx="668020" cy="245745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475615" y="1417955"/>
            <a:ext cx="7860665" cy="1432560"/>
          </a:xfrm>
          <a:prstGeom prst="roundRect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/>
          <p:nvPr/>
        </p:nvSpPr>
        <p:spPr>
          <a:xfrm>
            <a:off x="-55245" y="0"/>
            <a:ext cx="9199245" cy="5159375"/>
          </a:xfrm>
          <a:prstGeom prst="rect">
            <a:avLst/>
          </a:prstGeom>
          <a:gradFill>
            <a:gsLst>
              <a:gs pos="0">
                <a:srgbClr val="5F23F0"/>
              </a:gs>
              <a:gs pos="100000">
                <a:srgbClr val="E64145"/>
              </a:gs>
            </a:gsLst>
            <a:lin ang="2700006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8190" y="1394040"/>
            <a:ext cx="755904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rawTransaction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8190" y="2178685"/>
            <a:ext cx="7664450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FFE699"/>
              </a:buClr>
              <a:buFont typeface="Wingdings" panose="05000000000000000000" charset="0"/>
              <a:buChar char=""/>
            </a:pPr>
            <a:r>
              <a:rPr lang="en-US" altLang="zh-CN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https://goerli.etherscan.io/tx/0x9bba098fcc7bfac3419c958cd70b834519710e5f3cb994bf0927959be60872dc</a:t>
            </a:r>
            <a:endParaRPr lang="en-US" altLang="zh-CN" sz="1200" dirty="0" err="1">
              <a:solidFill>
                <a:schemeClr val="accent4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Clr>
                <a:srgbClr val="FFE699"/>
              </a:buClr>
              <a:buFont typeface="Wingdings" panose="05000000000000000000" charset="0"/>
              <a:buChar char=""/>
            </a:pPr>
            <a:r>
              <a:rPr lang="en-US" altLang="zh-CN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curl https://eth-goerli.g.alchemy.com/v2/n34clhl26p2RYu91dpwueZTAm7YSfMu3 -X POST -H "Content-Type: application/json" -d '{"jsonrpc":"2.0","method":"eth_getTransactionByHash","params":["0x9bba098fcc7bfac3419c958cd70b834519710e5f3cb994bf0927959be60872dc"],"id":1}'</a:t>
            </a:r>
            <a:endParaRPr lang="en-US" altLang="zh-CN" sz="1200" dirty="0" err="1">
              <a:solidFill>
                <a:schemeClr val="accent4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Clr>
                <a:srgbClr val="FFE699"/>
              </a:buClr>
              <a:buFont typeface="Wingdings" panose="05000000000000000000" charset="0"/>
              <a:buChar char=""/>
            </a:pPr>
            <a:r>
              <a:rPr lang="en-US" altLang="zh-CN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https://web3js.readthedocs.io/en/v1.9.0/web3-eth.html#gettransaction</a:t>
            </a:r>
            <a:endParaRPr lang="en-US" altLang="zh-CN" sz="1200" dirty="0" err="1">
              <a:solidFill>
                <a:schemeClr val="accent4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Clr>
                <a:srgbClr val="FFE699"/>
              </a:buClr>
              <a:buFont typeface="Wingdings" panose="05000000000000000000" charset="0"/>
              <a:buChar char=""/>
            </a:pPr>
            <a:r>
              <a:rPr lang="en-US" altLang="zh-CN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https://docs.ethers.org/v5/api/providers/provider/#Provider-getTransaction</a:t>
            </a:r>
            <a:endParaRPr lang="en-US" altLang="zh-CN" sz="1200" dirty="0" err="1">
              <a:solidFill>
                <a:schemeClr val="accent4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9" name="Google Shape;309;p34"/>
          <p:cNvSpPr txBox="1"/>
          <p:nvPr/>
        </p:nvSpPr>
        <p:spPr>
          <a:xfrm>
            <a:off x="426085" y="282575"/>
            <a:ext cx="1773555" cy="31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p>
            <a:pPr marL="0" lvl="0" indent="0" algn="di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>
                <a:solidFill>
                  <a:schemeClr val="lt1"/>
                </a:solidFill>
                <a:latin typeface="Poppins SemiBold" panose="00000500000000000000"/>
                <a:ea typeface="Poppins SemiBold" panose="00000500000000000000"/>
                <a:cs typeface="Poppins SemiBold" panose="00000500000000000000"/>
                <a:sym typeface="Poppins SemiBold" panose="00000500000000000000"/>
              </a:rPr>
              <a:t>TINTINLAND</a:t>
            </a:r>
            <a:endParaRPr lang="en-US" altLang="zh-CN" sz="2000">
              <a:solidFill>
                <a:schemeClr val="lt1"/>
              </a:solidFill>
              <a:latin typeface="Poppins SemiBold" panose="00000500000000000000"/>
              <a:ea typeface="Poppins SemiBold" panose="00000500000000000000"/>
              <a:cs typeface="Poppins SemiBold" panose="00000500000000000000"/>
              <a:sym typeface="Poppins SemiBold" panose="00000500000000000000"/>
            </a:endParaRPr>
          </a:p>
        </p:txBody>
      </p:sp>
      <p:sp>
        <p:nvSpPr>
          <p:cNvPr id="310" name="Google Shape;310;p34"/>
          <p:cNvSpPr/>
          <p:nvPr/>
        </p:nvSpPr>
        <p:spPr>
          <a:xfrm>
            <a:off x="388025" y="340900"/>
            <a:ext cx="38100" cy="17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3" name="图片 2" descr="以太坊#2-封面 [已恢复]-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4820" y="313690"/>
            <a:ext cx="668020" cy="2457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/>
          <p:nvPr/>
        </p:nvSpPr>
        <p:spPr>
          <a:xfrm>
            <a:off x="-55245" y="0"/>
            <a:ext cx="9199245" cy="5159375"/>
          </a:xfrm>
          <a:prstGeom prst="rect">
            <a:avLst/>
          </a:prstGeom>
          <a:gradFill>
            <a:gsLst>
              <a:gs pos="0">
                <a:srgbClr val="5F23F0"/>
              </a:gs>
              <a:gs pos="100000">
                <a:srgbClr val="E64145"/>
              </a:gs>
            </a:gsLst>
            <a:lin ang="2700006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8190" y="1394040"/>
            <a:ext cx="755904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ABI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编码：</a:t>
            </a:r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web2.0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和</a:t>
            </a:r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web3.0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的桥梁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8190" y="2178685"/>
            <a:ext cx="7664450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FFE699"/>
              </a:buClr>
              <a:buFont typeface="Wingdings" panose="05000000000000000000" charset="0"/>
              <a:buChar char=""/>
            </a:pPr>
            <a:r>
              <a:rPr lang="en-US" altLang="zh-CN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https://goerli.etherscan.io/tx/0x66a1cb3bf3d0614f207c304446b259890b1828789a95382e45834141a5efaf49</a:t>
            </a:r>
            <a:endParaRPr lang="en-US" altLang="zh-CN" sz="1200" dirty="0" err="1">
              <a:solidFill>
                <a:schemeClr val="accent4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Clr>
                <a:srgbClr val="FFE699"/>
              </a:buClr>
              <a:buFont typeface="Wingdings" panose="05000000000000000000" charset="0"/>
              <a:buChar char=""/>
            </a:pPr>
            <a:r>
              <a:rPr lang="en-US" altLang="zh-CN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https://emn178.github.io/online-tools/keccak_256.html </a:t>
            </a:r>
            <a:r>
              <a:rPr lang="zh-CN" altLang="en-US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、web3.utils.sha3(“withdraw(uint256)”)</a:t>
            </a:r>
            <a:endParaRPr lang="zh-CN" altLang="en-US" sz="1200" dirty="0" err="1">
              <a:solidFill>
                <a:schemeClr val="accent4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Clr>
                <a:srgbClr val="FFE699"/>
              </a:buClr>
              <a:buFont typeface="Wingdings" panose="05000000000000000000" charset="0"/>
              <a:buChar char=""/>
            </a:pPr>
            <a:r>
              <a:rPr lang="en-US" altLang="zh-CN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https://calldata-decoder.apoorv.xyz/</a:t>
            </a:r>
            <a:endParaRPr lang="en-US" altLang="zh-CN" sz="1200" dirty="0" err="1">
              <a:solidFill>
                <a:schemeClr val="accent4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Clr>
                <a:srgbClr val="FFE699"/>
              </a:buClr>
              <a:buFont typeface="Wingdings" panose="05000000000000000000" charset="0"/>
              <a:buChar char=""/>
            </a:pPr>
            <a:r>
              <a:rPr lang="en-US" altLang="zh-CN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https://remix.ethereum.org/ </a:t>
            </a:r>
            <a:endParaRPr lang="en-US" altLang="zh-CN" sz="1200" dirty="0" err="1">
              <a:solidFill>
                <a:schemeClr val="accent4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Clr>
                <a:srgbClr val="FFE699"/>
              </a:buClr>
              <a:buFont typeface="Wingdings" panose="05000000000000000000" charset="0"/>
              <a:buChar char=""/>
            </a:pPr>
            <a:endParaRPr lang="en-US" altLang="zh-CN" sz="1200" dirty="0" err="1">
              <a:solidFill>
                <a:schemeClr val="accent4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9" name="Google Shape;309;p34"/>
          <p:cNvSpPr txBox="1"/>
          <p:nvPr/>
        </p:nvSpPr>
        <p:spPr>
          <a:xfrm>
            <a:off x="426085" y="282575"/>
            <a:ext cx="1773555" cy="31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p>
            <a:pPr marL="0" lvl="0" indent="0" algn="di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>
                <a:solidFill>
                  <a:schemeClr val="lt1"/>
                </a:solidFill>
                <a:latin typeface="Poppins SemiBold" panose="00000500000000000000"/>
                <a:ea typeface="Poppins SemiBold" panose="00000500000000000000"/>
                <a:cs typeface="Poppins SemiBold" panose="00000500000000000000"/>
                <a:sym typeface="Poppins SemiBold" panose="00000500000000000000"/>
              </a:rPr>
              <a:t>TINTINLAND</a:t>
            </a:r>
            <a:endParaRPr lang="en-US" altLang="zh-CN" sz="2000">
              <a:solidFill>
                <a:schemeClr val="lt1"/>
              </a:solidFill>
              <a:latin typeface="Poppins SemiBold" panose="00000500000000000000"/>
              <a:ea typeface="Poppins SemiBold" panose="00000500000000000000"/>
              <a:cs typeface="Poppins SemiBold" panose="00000500000000000000"/>
              <a:sym typeface="Poppins SemiBold" panose="00000500000000000000"/>
            </a:endParaRPr>
          </a:p>
        </p:txBody>
      </p:sp>
      <p:sp>
        <p:nvSpPr>
          <p:cNvPr id="310" name="Google Shape;310;p34"/>
          <p:cNvSpPr/>
          <p:nvPr/>
        </p:nvSpPr>
        <p:spPr>
          <a:xfrm>
            <a:off x="388025" y="340900"/>
            <a:ext cx="38100" cy="17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3" name="图片 2" descr="以太坊#2-封面 [已恢复]-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4820" y="313690"/>
            <a:ext cx="668020" cy="2457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/>
          <p:nvPr/>
        </p:nvSpPr>
        <p:spPr>
          <a:xfrm>
            <a:off x="-55245" y="0"/>
            <a:ext cx="9199245" cy="5159375"/>
          </a:xfrm>
          <a:prstGeom prst="rect">
            <a:avLst/>
          </a:prstGeom>
          <a:gradFill>
            <a:gsLst>
              <a:gs pos="0">
                <a:srgbClr val="5F23F0"/>
              </a:gs>
              <a:gs pos="100000">
                <a:srgbClr val="E64145"/>
              </a:gs>
            </a:gsLst>
            <a:lin ang="2700006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8190" y="1394040"/>
            <a:ext cx="755904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EVM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：分布式状态机</a:t>
            </a:r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9" name="Google Shape;309;p34"/>
          <p:cNvSpPr txBox="1"/>
          <p:nvPr/>
        </p:nvSpPr>
        <p:spPr>
          <a:xfrm>
            <a:off x="426085" y="282575"/>
            <a:ext cx="1773555" cy="31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p>
            <a:pPr marL="0" lvl="0" indent="0" algn="di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>
                <a:solidFill>
                  <a:schemeClr val="lt1"/>
                </a:solidFill>
                <a:latin typeface="Poppins SemiBold" panose="00000500000000000000"/>
                <a:ea typeface="Poppins SemiBold" panose="00000500000000000000"/>
                <a:cs typeface="Poppins SemiBold" panose="00000500000000000000"/>
                <a:sym typeface="Poppins SemiBold" panose="00000500000000000000"/>
              </a:rPr>
              <a:t>TINTINLAND</a:t>
            </a:r>
            <a:endParaRPr lang="en-US" altLang="zh-CN" sz="2000">
              <a:solidFill>
                <a:schemeClr val="lt1"/>
              </a:solidFill>
              <a:latin typeface="Poppins SemiBold" panose="00000500000000000000"/>
              <a:ea typeface="Poppins SemiBold" panose="00000500000000000000"/>
              <a:cs typeface="Poppins SemiBold" panose="00000500000000000000"/>
              <a:sym typeface="Poppins SemiBold" panose="00000500000000000000"/>
            </a:endParaRPr>
          </a:p>
        </p:txBody>
      </p:sp>
      <p:sp>
        <p:nvSpPr>
          <p:cNvPr id="310" name="Google Shape;310;p34"/>
          <p:cNvSpPr/>
          <p:nvPr/>
        </p:nvSpPr>
        <p:spPr>
          <a:xfrm>
            <a:off x="388025" y="340900"/>
            <a:ext cx="38100" cy="17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3" name="图片 2" descr="以太坊#2-封面 [已恢复]-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4820" y="313690"/>
            <a:ext cx="668020" cy="245745"/>
          </a:xfrm>
          <a:prstGeom prst="rect">
            <a:avLst/>
          </a:prstGeom>
        </p:spPr>
      </p:pic>
      <p:sp>
        <p:nvSpPr>
          <p:cNvPr id="2" name="文本框 9"/>
          <p:cNvSpPr txBox="1"/>
          <p:nvPr/>
        </p:nvSpPr>
        <p:spPr>
          <a:xfrm>
            <a:off x="758190" y="2178685"/>
            <a:ext cx="7664450" cy="9220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171450" indent="-171450">
              <a:lnSpc>
                <a:spcPct val="150000"/>
              </a:lnSpc>
              <a:buClr>
                <a:srgbClr val="FFE699"/>
              </a:buClr>
              <a:buFont typeface="Wingdings" panose="05000000000000000000" charset="0"/>
              <a:buChar char=""/>
            </a:pPr>
            <a:r>
              <a:rPr lang="zh-CN" altLang="en-US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Y(S, T)= S'</a:t>
            </a:r>
            <a:endParaRPr lang="zh-CN" altLang="en-US" sz="1200" dirty="0" err="1">
              <a:solidFill>
                <a:schemeClr val="accent4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Clr>
                <a:srgbClr val="FFE699"/>
              </a:buClr>
              <a:buFont typeface="Wingdings" panose="05000000000000000000" charset="0"/>
              <a:buChar char=""/>
            </a:pPr>
            <a:r>
              <a:rPr lang="zh-CN" altLang="en-US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交易触发、状态是一个巨大的数据结构</a:t>
            </a:r>
            <a:r>
              <a:rPr lang="en-US" altLang="zh-CN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Merkle Patricia Tree</a:t>
            </a:r>
            <a:r>
              <a:rPr lang="zh-CN" altLang="en-US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、给定输入产生确定输出</a:t>
            </a:r>
            <a:endParaRPr lang="zh-CN" altLang="en-US" sz="1200" dirty="0" err="1">
              <a:solidFill>
                <a:schemeClr val="accent4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Clr>
                <a:srgbClr val="FFE699"/>
              </a:buClr>
              <a:buFont typeface="Wingdings" panose="05000000000000000000" charset="0"/>
              <a:buChar char=""/>
            </a:pPr>
            <a:r>
              <a:rPr lang="zh-CN" altLang="en-US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https://www.evm.codes/</a:t>
            </a:r>
            <a:endParaRPr lang="zh-CN" altLang="en-US" sz="1200" dirty="0" err="1">
              <a:solidFill>
                <a:schemeClr val="accent4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/>
          <p:nvPr/>
        </p:nvSpPr>
        <p:spPr>
          <a:xfrm>
            <a:off x="-55245" y="0"/>
            <a:ext cx="9199245" cy="5159375"/>
          </a:xfrm>
          <a:prstGeom prst="rect">
            <a:avLst/>
          </a:prstGeom>
          <a:gradFill>
            <a:gsLst>
              <a:gs pos="0">
                <a:srgbClr val="5F23F0"/>
              </a:gs>
              <a:gs pos="100000">
                <a:srgbClr val="E64145"/>
              </a:gs>
            </a:gsLst>
            <a:lin ang="2700006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8190" y="1394040"/>
            <a:ext cx="755904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入门</a:t>
            </a:r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Solidity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9" name="Google Shape;309;p34"/>
          <p:cNvSpPr txBox="1"/>
          <p:nvPr/>
        </p:nvSpPr>
        <p:spPr>
          <a:xfrm>
            <a:off x="426085" y="282575"/>
            <a:ext cx="1773555" cy="31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p>
            <a:pPr marL="0" lvl="0" indent="0" algn="di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>
                <a:solidFill>
                  <a:schemeClr val="lt1"/>
                </a:solidFill>
                <a:latin typeface="Poppins SemiBold" panose="00000500000000000000"/>
                <a:ea typeface="Poppins SemiBold" panose="00000500000000000000"/>
                <a:cs typeface="Poppins SemiBold" panose="00000500000000000000"/>
                <a:sym typeface="Poppins SemiBold" panose="00000500000000000000"/>
              </a:rPr>
              <a:t>TINTINLAND</a:t>
            </a:r>
            <a:endParaRPr lang="en-US" altLang="zh-CN" sz="2000">
              <a:solidFill>
                <a:schemeClr val="lt1"/>
              </a:solidFill>
              <a:latin typeface="Poppins SemiBold" panose="00000500000000000000"/>
              <a:ea typeface="Poppins SemiBold" panose="00000500000000000000"/>
              <a:cs typeface="Poppins SemiBold" panose="00000500000000000000"/>
              <a:sym typeface="Poppins SemiBold" panose="00000500000000000000"/>
            </a:endParaRPr>
          </a:p>
        </p:txBody>
      </p:sp>
      <p:sp>
        <p:nvSpPr>
          <p:cNvPr id="310" name="Google Shape;310;p34"/>
          <p:cNvSpPr/>
          <p:nvPr/>
        </p:nvSpPr>
        <p:spPr>
          <a:xfrm>
            <a:off x="388025" y="340900"/>
            <a:ext cx="38100" cy="17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3" name="图片 2" descr="以太坊#2-封面 [已恢复]-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4820" y="313690"/>
            <a:ext cx="668020" cy="2457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58190" y="2178685"/>
            <a:ext cx="766445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171450" indent="-171450">
              <a:lnSpc>
                <a:spcPct val="150000"/>
              </a:lnSpc>
              <a:buClr>
                <a:srgbClr val="FFE699"/>
              </a:buClr>
              <a:buFont typeface="Wingdings" panose="05000000000000000000" charset="0"/>
              <a:buChar char=""/>
            </a:pPr>
            <a:r>
              <a:rPr lang="zh-CN" altLang="en-US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状态变量、函数、修饰器、事件、结构类型、枚举类型</a:t>
            </a:r>
            <a:endParaRPr lang="zh-CN" altLang="en-US" sz="1200" dirty="0" err="1">
              <a:solidFill>
                <a:schemeClr val="accent4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/>
          <p:nvPr/>
        </p:nvSpPr>
        <p:spPr>
          <a:xfrm>
            <a:off x="-55245" y="0"/>
            <a:ext cx="9199245" cy="5159375"/>
          </a:xfrm>
          <a:prstGeom prst="rect">
            <a:avLst/>
          </a:prstGeom>
          <a:gradFill>
            <a:gsLst>
              <a:gs pos="0">
                <a:srgbClr val="5F23F0"/>
              </a:gs>
              <a:gs pos="100000">
                <a:srgbClr val="E64145"/>
              </a:gs>
            </a:gsLst>
            <a:lin ang="2700006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09" name="Google Shape;309;p34"/>
          <p:cNvSpPr txBox="1"/>
          <p:nvPr/>
        </p:nvSpPr>
        <p:spPr>
          <a:xfrm>
            <a:off x="426085" y="282575"/>
            <a:ext cx="1773555" cy="31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p>
            <a:pPr marL="0" lvl="0" indent="0" algn="di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>
                <a:solidFill>
                  <a:schemeClr val="lt1"/>
                </a:solidFill>
                <a:latin typeface="Poppins SemiBold" panose="00000500000000000000"/>
                <a:ea typeface="Poppins SemiBold" panose="00000500000000000000"/>
                <a:cs typeface="Poppins SemiBold" panose="00000500000000000000"/>
                <a:sym typeface="Poppins SemiBold" panose="00000500000000000000"/>
              </a:rPr>
              <a:t>TINTINLAND</a:t>
            </a:r>
            <a:endParaRPr lang="en-US" altLang="zh-CN" sz="2000">
              <a:solidFill>
                <a:schemeClr val="lt1"/>
              </a:solidFill>
              <a:latin typeface="Poppins SemiBold" panose="00000500000000000000"/>
              <a:ea typeface="Poppins SemiBold" panose="00000500000000000000"/>
              <a:cs typeface="Poppins SemiBold" panose="00000500000000000000"/>
              <a:sym typeface="Poppins SemiBold" panose="00000500000000000000"/>
            </a:endParaRPr>
          </a:p>
        </p:txBody>
      </p:sp>
      <p:sp>
        <p:nvSpPr>
          <p:cNvPr id="310" name="Google Shape;310;p34"/>
          <p:cNvSpPr/>
          <p:nvPr/>
        </p:nvSpPr>
        <p:spPr>
          <a:xfrm>
            <a:off x="388025" y="340900"/>
            <a:ext cx="38100" cy="17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3" name="图片 2" descr="以太坊#2-封面 [已恢复]-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4820" y="313690"/>
            <a:ext cx="668020" cy="2457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749935"/>
            <a:ext cx="6821805" cy="41573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/>
          <p:nvPr/>
        </p:nvSpPr>
        <p:spPr>
          <a:xfrm>
            <a:off x="-55245" y="0"/>
            <a:ext cx="9199245" cy="5159375"/>
          </a:xfrm>
          <a:prstGeom prst="rect">
            <a:avLst/>
          </a:prstGeom>
          <a:gradFill>
            <a:gsLst>
              <a:gs pos="0">
                <a:srgbClr val="5F23F0"/>
              </a:gs>
              <a:gs pos="100000">
                <a:srgbClr val="E64145"/>
              </a:gs>
            </a:gsLst>
            <a:lin ang="2700006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77545" y="934300"/>
            <a:ext cx="755904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、作业点评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9" name="Google Shape;309;p34"/>
          <p:cNvSpPr txBox="1"/>
          <p:nvPr/>
        </p:nvSpPr>
        <p:spPr>
          <a:xfrm>
            <a:off x="426085" y="282575"/>
            <a:ext cx="1773555" cy="31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p>
            <a:pPr marL="0" lvl="0" indent="0" algn="di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>
                <a:solidFill>
                  <a:schemeClr val="lt1"/>
                </a:solidFill>
                <a:latin typeface="Poppins SemiBold" panose="00000500000000000000"/>
                <a:ea typeface="Poppins SemiBold" panose="00000500000000000000"/>
                <a:cs typeface="Poppins SemiBold" panose="00000500000000000000"/>
                <a:sym typeface="Poppins SemiBold" panose="00000500000000000000"/>
              </a:rPr>
              <a:t>TINTINLAND</a:t>
            </a:r>
            <a:endParaRPr lang="en-US" altLang="zh-CN" sz="2000">
              <a:solidFill>
                <a:schemeClr val="lt1"/>
              </a:solidFill>
              <a:latin typeface="Poppins SemiBold" panose="00000500000000000000"/>
              <a:ea typeface="Poppins SemiBold" panose="00000500000000000000"/>
              <a:cs typeface="Poppins SemiBold" panose="00000500000000000000"/>
              <a:sym typeface="Poppins SemiBold" panose="00000500000000000000"/>
            </a:endParaRPr>
          </a:p>
        </p:txBody>
      </p:sp>
      <p:sp>
        <p:nvSpPr>
          <p:cNvPr id="310" name="Google Shape;310;p34"/>
          <p:cNvSpPr/>
          <p:nvPr/>
        </p:nvSpPr>
        <p:spPr>
          <a:xfrm>
            <a:off x="388025" y="340900"/>
            <a:ext cx="38100" cy="17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3" name="图片 2" descr="以太坊#2-封面 [已恢复]-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4820" y="313690"/>
            <a:ext cx="668020" cy="245745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426085" y="746760"/>
            <a:ext cx="7860665" cy="883285"/>
          </a:xfrm>
          <a:prstGeom prst="roundRect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1783080"/>
            <a:ext cx="2991485" cy="3268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195" y="1781175"/>
            <a:ext cx="4186555" cy="32702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/>
          <p:nvPr/>
        </p:nvSpPr>
        <p:spPr>
          <a:xfrm>
            <a:off x="-55245" y="0"/>
            <a:ext cx="9199245" cy="5159375"/>
          </a:xfrm>
          <a:prstGeom prst="rect">
            <a:avLst/>
          </a:prstGeom>
          <a:gradFill>
            <a:gsLst>
              <a:gs pos="0">
                <a:srgbClr val="5F23F0"/>
              </a:gs>
              <a:gs pos="100000">
                <a:srgbClr val="E64145"/>
              </a:gs>
            </a:gsLst>
            <a:lin ang="2700006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7555" y="1657565"/>
            <a:ext cx="755904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、</a:t>
            </a:r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Q&amp;A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9" name="Google Shape;309;p34"/>
          <p:cNvSpPr txBox="1"/>
          <p:nvPr/>
        </p:nvSpPr>
        <p:spPr>
          <a:xfrm>
            <a:off x="426085" y="282575"/>
            <a:ext cx="1773555" cy="31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p>
            <a:pPr marL="0" lvl="0" indent="0" algn="di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>
                <a:solidFill>
                  <a:schemeClr val="lt1"/>
                </a:solidFill>
                <a:latin typeface="Poppins SemiBold" panose="00000500000000000000"/>
                <a:ea typeface="Poppins SemiBold" panose="00000500000000000000"/>
                <a:cs typeface="Poppins SemiBold" panose="00000500000000000000"/>
                <a:sym typeface="Poppins SemiBold" panose="00000500000000000000"/>
              </a:rPr>
              <a:t>TINTINLAND</a:t>
            </a:r>
            <a:endParaRPr lang="en-US" altLang="zh-CN" sz="2000">
              <a:solidFill>
                <a:schemeClr val="lt1"/>
              </a:solidFill>
              <a:latin typeface="Poppins SemiBold" panose="00000500000000000000"/>
              <a:ea typeface="Poppins SemiBold" panose="00000500000000000000"/>
              <a:cs typeface="Poppins SemiBold" panose="00000500000000000000"/>
              <a:sym typeface="Poppins SemiBold" panose="00000500000000000000"/>
            </a:endParaRPr>
          </a:p>
        </p:txBody>
      </p:sp>
      <p:sp>
        <p:nvSpPr>
          <p:cNvPr id="310" name="Google Shape;310;p34"/>
          <p:cNvSpPr/>
          <p:nvPr/>
        </p:nvSpPr>
        <p:spPr>
          <a:xfrm>
            <a:off x="388025" y="340900"/>
            <a:ext cx="38100" cy="17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3" name="图片 2" descr="以太坊#2-封面 [已恢复]-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4820" y="313690"/>
            <a:ext cx="668020" cy="245745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455930" y="1417955"/>
            <a:ext cx="7860665" cy="2054225"/>
          </a:xfrm>
          <a:prstGeom prst="roundRect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7555" y="2415540"/>
            <a:ext cx="7251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b="1">
                <a:solidFill>
                  <a:schemeClr val="bg1"/>
                </a:solidFill>
              </a:rPr>
              <a:t>C</a:t>
            </a:r>
            <a:r>
              <a:rPr lang="zh-CN" altLang="en-US" b="1">
                <a:solidFill>
                  <a:schemeClr val="bg1"/>
                </a:solidFill>
              </a:rPr>
              <a:t>语言中，有一个main函数，规定了代码从上至下的执行顺序，那合约被调用后，是怎样一个执行的逻辑？</a:t>
            </a:r>
            <a:endParaRPr lang="zh-CN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5F23F0"/>
            </a:gs>
            <a:gs pos="100000">
              <a:srgbClr val="E64145"/>
            </a:gs>
          </a:gsLst>
          <a:lin ang="2700006" scaled="0"/>
        </a:gradFill>
        <a:ln>
          <a:noFill/>
        </a:ln>
      </a:spPr>
      <a:bodyPr wrap="square" lIns="68575" tIns="34275" rIns="68575" bIns="34275" anchor="ctr" anchorCtr="0" forceAA="0">
        <a:noAutofit/>
      </a:bodyPr>
      <a:lstStyle>
        <a:defPPr marL="0" marR="0" lvl="0" indent="0" algn="ctr" rtl="0">
          <a:spcBef>
            <a:spcPts val="0"/>
          </a:spcBef>
          <a:spcAft>
            <a:spcPts val="0"/>
          </a:spcAft>
          <a:buNone/>
          <a:defRPr sz="1400">
            <a:solidFill>
              <a:schemeClr val="lt1"/>
            </a:solidFill>
            <a:latin typeface="Arial" panose="020B0604020202090204"/>
            <a:ea typeface="Arial" panose="020B0604020202090204"/>
            <a:cs typeface="Arial" panose="020B0604020202090204"/>
            <a:sym typeface="Arial" panose="020B0604020202090204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1176</Words>
  <Application>WPS 演示</Application>
  <PresentationFormat>全屏显示(16:9)</PresentationFormat>
  <Paragraphs>58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7" baseType="lpstr">
      <vt:lpstr>Arial</vt:lpstr>
      <vt:lpstr>方正书宋_GBK</vt:lpstr>
      <vt:lpstr>Wingdings</vt:lpstr>
      <vt:lpstr>Arial</vt:lpstr>
      <vt:lpstr>Poppins</vt:lpstr>
      <vt:lpstr>Wingdings</vt:lpstr>
      <vt:lpstr>Poppins SemiBold</vt:lpstr>
      <vt:lpstr>Thonburi</vt:lpstr>
      <vt:lpstr>等线</vt:lpstr>
      <vt:lpstr>汉仪中等线KW</vt:lpstr>
      <vt:lpstr>Calibri</vt:lpstr>
      <vt:lpstr>微软雅黑</vt:lpstr>
      <vt:lpstr>汉仪旗黑</vt:lpstr>
      <vt:lpstr>宋体</vt:lpstr>
      <vt:lpstr>Arial Unicode MS</vt:lpstr>
      <vt:lpstr>等线 Light</vt:lpstr>
      <vt:lpstr/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Yixiao Cai</dc:creator>
  <cp:lastModifiedBy>guoyang</cp:lastModifiedBy>
  <cp:revision>46</cp:revision>
  <dcterms:created xsi:type="dcterms:W3CDTF">2023-03-24T11:37:15Z</dcterms:created>
  <dcterms:modified xsi:type="dcterms:W3CDTF">2023-03-24T11:37:15Z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42515FD6377DBD8F26DBE16345273908</vt:lpwstr>
  </property>
  <property fmtid="{D5CDD505-2E9C-101B-9397-08002B2CF9AE}" pid="3" name="KSOProductBuildVer">
    <vt:lpwstr>2052-4.0.0.6524</vt:lpwstr>
  </property>
</Properties>
</file>